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48720" y="303840"/>
            <a:ext cx="8693640" cy="4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49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9228960" y="5365800"/>
            <a:ext cx="8503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7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9228960" y="5524560"/>
            <a:ext cx="8503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7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48720" y="303840"/>
            <a:ext cx="8693640" cy="4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49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9228960" y="5365800"/>
            <a:ext cx="4147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8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9664920" y="5365800"/>
            <a:ext cx="4147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8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9228960" y="5524560"/>
            <a:ext cx="4147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8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9664920" y="5524560"/>
            <a:ext cx="4147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8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48720" y="303840"/>
            <a:ext cx="8693640" cy="4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49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9228960" y="5365800"/>
            <a:ext cx="27360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4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9516600" y="5365800"/>
            <a:ext cx="27360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4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9804240" y="5365800"/>
            <a:ext cx="27360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4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9228960" y="5524560"/>
            <a:ext cx="27360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4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9516600" y="5524560"/>
            <a:ext cx="27360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4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9804240" y="5524560"/>
            <a:ext cx="27360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4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48720" y="303840"/>
            <a:ext cx="8693640" cy="4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49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9228960" y="3694680"/>
            <a:ext cx="850320" cy="36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48720" y="303840"/>
            <a:ext cx="8693640" cy="4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49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9228960" y="5365800"/>
            <a:ext cx="850320" cy="303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8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48720" y="303840"/>
            <a:ext cx="8693640" cy="4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49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9228960" y="5365800"/>
            <a:ext cx="414720" cy="303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7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9664920" y="5365800"/>
            <a:ext cx="414720" cy="303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7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48720" y="303840"/>
            <a:ext cx="8693640" cy="4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49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648720" y="303840"/>
            <a:ext cx="8693640" cy="207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48720" y="303840"/>
            <a:ext cx="8693640" cy="4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49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9228960" y="5365800"/>
            <a:ext cx="4147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8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9664920" y="5365800"/>
            <a:ext cx="414720" cy="303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7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9228960" y="5524560"/>
            <a:ext cx="4147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8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48720" y="303840"/>
            <a:ext cx="8693640" cy="4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49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9228960" y="3694680"/>
            <a:ext cx="850320" cy="36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48720" y="303840"/>
            <a:ext cx="8693640" cy="4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49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9228960" y="5365800"/>
            <a:ext cx="414720" cy="303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7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9664920" y="5365800"/>
            <a:ext cx="4147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8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9664920" y="5524560"/>
            <a:ext cx="4147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8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48720" y="303840"/>
            <a:ext cx="8693640" cy="4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49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9228960" y="5365800"/>
            <a:ext cx="4147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8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9664920" y="5365800"/>
            <a:ext cx="4147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8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9228960" y="5524560"/>
            <a:ext cx="8503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7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48720" y="303840"/>
            <a:ext cx="8693640" cy="4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49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9228960" y="5365800"/>
            <a:ext cx="8503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7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9228960" y="5524560"/>
            <a:ext cx="8503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7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48720" y="303840"/>
            <a:ext cx="8693640" cy="4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49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9228960" y="5365800"/>
            <a:ext cx="4147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8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9664920" y="5365800"/>
            <a:ext cx="4147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8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9228960" y="5524560"/>
            <a:ext cx="4147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8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9664920" y="5524560"/>
            <a:ext cx="4147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8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48720" y="303840"/>
            <a:ext cx="8693640" cy="4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49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9228960" y="5365800"/>
            <a:ext cx="27360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4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9516600" y="5365800"/>
            <a:ext cx="27360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4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9804240" y="5365800"/>
            <a:ext cx="27360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4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9228960" y="5524560"/>
            <a:ext cx="27360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4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9516600" y="5524560"/>
            <a:ext cx="27360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4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9804240" y="5524560"/>
            <a:ext cx="27360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4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48720" y="303840"/>
            <a:ext cx="8693640" cy="4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49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9228960" y="5365800"/>
            <a:ext cx="850320" cy="303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8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48720" y="303840"/>
            <a:ext cx="8693640" cy="4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49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9228960" y="5365800"/>
            <a:ext cx="414720" cy="303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7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9664920" y="5365800"/>
            <a:ext cx="414720" cy="303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7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48720" y="303840"/>
            <a:ext cx="8693640" cy="4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49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648720" y="303840"/>
            <a:ext cx="8693640" cy="207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48720" y="303840"/>
            <a:ext cx="8693640" cy="4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49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9228960" y="5365800"/>
            <a:ext cx="4147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8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9664920" y="5365800"/>
            <a:ext cx="414720" cy="303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7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9228960" y="5524560"/>
            <a:ext cx="4147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8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48720" y="303840"/>
            <a:ext cx="8693640" cy="4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49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9228960" y="5365800"/>
            <a:ext cx="414720" cy="303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7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9664920" y="5365800"/>
            <a:ext cx="4147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8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9664920" y="5524560"/>
            <a:ext cx="4147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8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48720" y="303840"/>
            <a:ext cx="8693640" cy="4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49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9228960" y="5365800"/>
            <a:ext cx="4147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8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9664920" y="5365800"/>
            <a:ext cx="4147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8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9228960" y="5524560"/>
            <a:ext cx="850320" cy="144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7000"/>
          </a:bodyPr>
          <a:p>
            <a:pPr indent="0">
              <a:lnSpc>
                <a:spcPct val="90000"/>
              </a:lnSpc>
              <a:spcBef>
                <a:spcPts val="1168"/>
              </a:spcBef>
              <a:buNone/>
            </a:pPr>
            <a:endParaRPr b="0" lang="en-US" sz="231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43200" y="286200"/>
            <a:ext cx="93499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8746200" y="360"/>
            <a:ext cx="1333800" cy="268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73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43200" y="360"/>
            <a:ext cx="8652960" cy="268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48720" y="303840"/>
            <a:ext cx="8693640" cy="4474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2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9228960" y="5365800"/>
            <a:ext cx="850320" cy="3038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77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43200" y="5372280"/>
            <a:ext cx="572400" cy="29736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44" name="ZoneTexte 8"/>
          <p:cNvSpPr/>
          <p:nvPr/>
        </p:nvSpPr>
        <p:spPr>
          <a:xfrm>
            <a:off x="43200" y="286200"/>
            <a:ext cx="93499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8746200" y="360"/>
            <a:ext cx="1333800" cy="268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73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43200" y="360"/>
            <a:ext cx="8652960" cy="268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48720" y="303840"/>
            <a:ext cx="8693640" cy="4474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2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9228960" y="5365800"/>
            <a:ext cx="850320" cy="3038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77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43200" y="5372280"/>
            <a:ext cx="572400" cy="29736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1"/>
          <p:cNvSpPr/>
          <p:nvPr/>
        </p:nvSpPr>
        <p:spPr>
          <a:xfrm>
            <a:off x="0" y="258480"/>
            <a:ext cx="10079640" cy="55105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7" name="ZoneTexte 2"/>
          <p:cNvSpPr/>
          <p:nvPr/>
        </p:nvSpPr>
        <p:spPr>
          <a:xfrm>
            <a:off x="2274840" y="2488320"/>
            <a:ext cx="5529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m’entraine à résoudre des problèmes.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Image 16" descr=""/>
          <p:cNvPicPr/>
          <p:nvPr/>
        </p:nvPicPr>
        <p:blipFill>
          <a:blip r:embed="rId1"/>
          <a:stretch/>
        </p:blipFill>
        <p:spPr>
          <a:xfrm>
            <a:off x="4028400" y="472320"/>
            <a:ext cx="2022840" cy="1046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87520" y="163800"/>
            <a:ext cx="5442840" cy="6278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4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Associe chaque problème au bon schéma.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90" name="Groupe 11"/>
          <p:cNvGrpSpPr/>
          <p:nvPr/>
        </p:nvGrpSpPr>
        <p:grpSpPr>
          <a:xfrm>
            <a:off x="3976920" y="2821680"/>
            <a:ext cx="2633760" cy="618840"/>
            <a:chOff x="3976920" y="2821680"/>
            <a:chExt cx="2633760" cy="618840"/>
          </a:xfrm>
        </p:grpSpPr>
        <p:sp>
          <p:nvSpPr>
            <p:cNvPr id="91" name="Rectangle 8"/>
            <p:cNvSpPr/>
            <p:nvPr/>
          </p:nvSpPr>
          <p:spPr>
            <a:xfrm>
              <a:off x="3976920" y="2821680"/>
              <a:ext cx="2633760" cy="30924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</a:rPr>
                <a:t> 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2" name="Rectangle 9"/>
            <p:cNvSpPr/>
            <p:nvPr/>
          </p:nvSpPr>
          <p:spPr>
            <a:xfrm>
              <a:off x="3976920" y="3131280"/>
              <a:ext cx="1316880" cy="309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93" name="Rectangle 10"/>
            <p:cNvSpPr/>
            <p:nvPr/>
          </p:nvSpPr>
          <p:spPr>
            <a:xfrm>
              <a:off x="5291640" y="3131280"/>
              <a:ext cx="1316880" cy="309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94" name="Groupe 18"/>
          <p:cNvGrpSpPr/>
          <p:nvPr/>
        </p:nvGrpSpPr>
        <p:grpSpPr>
          <a:xfrm>
            <a:off x="3923640" y="1359000"/>
            <a:ext cx="2633040" cy="618480"/>
            <a:chOff x="3923640" y="1359000"/>
            <a:chExt cx="2633040" cy="618480"/>
          </a:xfrm>
        </p:grpSpPr>
        <p:sp>
          <p:nvSpPr>
            <p:cNvPr id="95" name="Rectangle 13"/>
            <p:cNvSpPr/>
            <p:nvPr/>
          </p:nvSpPr>
          <p:spPr>
            <a:xfrm>
              <a:off x="3923640" y="1359000"/>
              <a:ext cx="2632680" cy="30888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</a:rPr>
                <a:t> 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6" name="Rectangle 14"/>
            <p:cNvSpPr/>
            <p:nvPr/>
          </p:nvSpPr>
          <p:spPr>
            <a:xfrm>
              <a:off x="3923640" y="1668600"/>
              <a:ext cx="658080" cy="308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97" name="Rectangle 15"/>
            <p:cNvSpPr/>
            <p:nvPr/>
          </p:nvSpPr>
          <p:spPr>
            <a:xfrm>
              <a:off x="4582080" y="1668600"/>
              <a:ext cx="657720" cy="308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98" name="Rectangle 16"/>
            <p:cNvSpPr/>
            <p:nvPr/>
          </p:nvSpPr>
          <p:spPr>
            <a:xfrm>
              <a:off x="5240160" y="1668600"/>
              <a:ext cx="658080" cy="308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99" name="Rectangle 17"/>
            <p:cNvSpPr/>
            <p:nvPr/>
          </p:nvSpPr>
          <p:spPr>
            <a:xfrm>
              <a:off x="5898600" y="1668600"/>
              <a:ext cx="658080" cy="308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24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100" name="Groupe 25"/>
          <p:cNvGrpSpPr/>
          <p:nvPr/>
        </p:nvGrpSpPr>
        <p:grpSpPr>
          <a:xfrm>
            <a:off x="4037040" y="4284720"/>
            <a:ext cx="2633760" cy="1175760"/>
            <a:chOff x="4037040" y="4284720"/>
            <a:chExt cx="2633760" cy="1175760"/>
          </a:xfrm>
        </p:grpSpPr>
        <p:sp>
          <p:nvSpPr>
            <p:cNvPr id="101" name="Rectangle 26"/>
            <p:cNvSpPr/>
            <p:nvPr/>
          </p:nvSpPr>
          <p:spPr>
            <a:xfrm>
              <a:off x="4037040" y="4284720"/>
              <a:ext cx="2629800" cy="3218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 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2" name="Rectangle 27"/>
            <p:cNvSpPr/>
            <p:nvPr/>
          </p:nvSpPr>
          <p:spPr>
            <a:xfrm>
              <a:off x="5360760" y="4610160"/>
              <a:ext cx="664920" cy="321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…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3" name="Accolade fermante 28"/>
            <p:cNvSpPr/>
            <p:nvPr/>
          </p:nvSpPr>
          <p:spPr>
            <a:xfrm rot="5400000">
              <a:off x="5274360" y="3822120"/>
              <a:ext cx="160920" cy="242676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4" name="Rectangle 29"/>
            <p:cNvSpPr/>
            <p:nvPr/>
          </p:nvSpPr>
          <p:spPr>
            <a:xfrm>
              <a:off x="4037040" y="4607280"/>
              <a:ext cx="648720" cy="3222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5" name="Rectangle 30"/>
            <p:cNvSpPr/>
            <p:nvPr/>
          </p:nvSpPr>
          <p:spPr>
            <a:xfrm>
              <a:off x="5150520" y="5138640"/>
              <a:ext cx="402840" cy="321840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6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6" name="Rectangle 31"/>
            <p:cNvSpPr/>
            <p:nvPr/>
          </p:nvSpPr>
          <p:spPr>
            <a:xfrm>
              <a:off x="4681080" y="4607280"/>
              <a:ext cx="648720" cy="3222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7" name="Rectangle 32"/>
            <p:cNvSpPr/>
            <p:nvPr/>
          </p:nvSpPr>
          <p:spPr>
            <a:xfrm>
              <a:off x="6022080" y="4605480"/>
              <a:ext cx="648720" cy="3222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108" name="Ellipse 33"/>
          <p:cNvSpPr/>
          <p:nvPr/>
        </p:nvSpPr>
        <p:spPr>
          <a:xfrm>
            <a:off x="5027040" y="1044000"/>
            <a:ext cx="400680" cy="30060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0070c0"/>
                </a:solidFill>
                <a:latin typeface="Calibri"/>
              </a:rPr>
              <a:t>A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Ellipse 34"/>
          <p:cNvSpPr/>
          <p:nvPr/>
        </p:nvSpPr>
        <p:spPr>
          <a:xfrm>
            <a:off x="5077800" y="2480400"/>
            <a:ext cx="400680" cy="30060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0070c0"/>
                </a:solidFill>
                <a:latin typeface="Calibri"/>
              </a:rPr>
              <a:t>B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Ellipse 35"/>
          <p:cNvSpPr/>
          <p:nvPr/>
        </p:nvSpPr>
        <p:spPr>
          <a:xfrm>
            <a:off x="5113800" y="3962880"/>
            <a:ext cx="400680" cy="30060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0070c0"/>
                </a:solidFill>
                <a:latin typeface="Calibri"/>
              </a:rPr>
              <a:t>C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ZoneTexte 2"/>
          <p:cNvSpPr/>
          <p:nvPr/>
        </p:nvSpPr>
        <p:spPr>
          <a:xfrm>
            <a:off x="121680" y="4060800"/>
            <a:ext cx="337068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3.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 Papy a 738 timbres dans sa collection et son ami en a 472. 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Combien de timbres ont-ils s’ils réunissent leurs collections ?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ZoneTexte 3"/>
          <p:cNvSpPr/>
          <p:nvPr/>
        </p:nvSpPr>
        <p:spPr>
          <a:xfrm>
            <a:off x="121680" y="2700720"/>
            <a:ext cx="301176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2.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 Le jardinier plante 4 rangées de 13 fleurs. 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Combien de fleurs y a –t-il en tout ?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ZoneTexte 4"/>
          <p:cNvSpPr/>
          <p:nvPr/>
        </p:nvSpPr>
        <p:spPr>
          <a:xfrm>
            <a:off x="121680" y="1082520"/>
            <a:ext cx="33847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1.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 La ville installe un lampadaire tous les 10 mètres dans une rue qui mesure 320 mètres.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Combien y a-t-il de lampadaires ?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"/>
          <p:cNvSpPr/>
          <p:nvPr/>
        </p:nvSpPr>
        <p:spPr>
          <a:xfrm>
            <a:off x="1266120" y="740160"/>
            <a:ext cx="853560" cy="3531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"/>
          <p:cNvSpPr/>
          <p:nvPr/>
        </p:nvSpPr>
        <p:spPr>
          <a:xfrm>
            <a:off x="8424000" y="576360"/>
            <a:ext cx="866160" cy="3697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ZoneTexte 47"/>
          <p:cNvSpPr/>
          <p:nvPr/>
        </p:nvSpPr>
        <p:spPr>
          <a:xfrm>
            <a:off x="6909120" y="1028520"/>
            <a:ext cx="3192840" cy="1278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1.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 Papy a 7 238 timbres dans sa collection et son ami en a 4 972. 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Combien de timbres ont-ils s’ils réunissent leurs collections ?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ZoneTexte 48"/>
          <p:cNvSpPr/>
          <p:nvPr/>
        </p:nvSpPr>
        <p:spPr>
          <a:xfrm>
            <a:off x="7097040" y="2495160"/>
            <a:ext cx="292500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2.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 J’achète 4 lots de 12 boites de pâté pour chien de 85 g la boite. </a:t>
            </a: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Quelle quantité de nourriture y a-t-il ?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ZoneTexte 49"/>
          <p:cNvSpPr/>
          <p:nvPr/>
        </p:nvSpPr>
        <p:spPr>
          <a:xfrm>
            <a:off x="7150680" y="3864240"/>
            <a:ext cx="2911320" cy="173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3.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 La ville installe un lampadaire tous les 7,5 mètres dans une rue qui mesure 75 mètres.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Combien y a-t-il de lampadaires ?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87520" y="163800"/>
            <a:ext cx="8693640" cy="6278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5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20" name="Groupe 11"/>
          <p:cNvGrpSpPr/>
          <p:nvPr/>
        </p:nvGrpSpPr>
        <p:grpSpPr>
          <a:xfrm>
            <a:off x="7243560" y="2835000"/>
            <a:ext cx="2633760" cy="618840"/>
            <a:chOff x="7243560" y="2835000"/>
            <a:chExt cx="2633760" cy="618840"/>
          </a:xfrm>
        </p:grpSpPr>
        <p:sp>
          <p:nvSpPr>
            <p:cNvPr id="121" name="Rectangle 8"/>
            <p:cNvSpPr/>
            <p:nvPr/>
          </p:nvSpPr>
          <p:spPr>
            <a:xfrm>
              <a:off x="7243560" y="2835000"/>
              <a:ext cx="2633760" cy="30924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</a:rPr>
                <a:t> 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2" name="Rectangle 9"/>
            <p:cNvSpPr/>
            <p:nvPr/>
          </p:nvSpPr>
          <p:spPr>
            <a:xfrm>
              <a:off x="7243560" y="3144600"/>
              <a:ext cx="1316880" cy="309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24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123" name="Rectangle 10"/>
            <p:cNvSpPr/>
            <p:nvPr/>
          </p:nvSpPr>
          <p:spPr>
            <a:xfrm>
              <a:off x="8558280" y="3144600"/>
              <a:ext cx="1316880" cy="309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24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124" name="Groupe 18"/>
          <p:cNvGrpSpPr/>
          <p:nvPr/>
        </p:nvGrpSpPr>
        <p:grpSpPr>
          <a:xfrm>
            <a:off x="7243920" y="1372320"/>
            <a:ext cx="2633040" cy="618480"/>
            <a:chOff x="7243920" y="1372320"/>
            <a:chExt cx="2633040" cy="618480"/>
          </a:xfrm>
        </p:grpSpPr>
        <p:sp>
          <p:nvSpPr>
            <p:cNvPr id="125" name="Rectangle 13"/>
            <p:cNvSpPr/>
            <p:nvPr/>
          </p:nvSpPr>
          <p:spPr>
            <a:xfrm>
              <a:off x="7243920" y="1372320"/>
              <a:ext cx="2632680" cy="30888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</a:rPr>
                <a:t> 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6" name="Rectangle 14"/>
            <p:cNvSpPr/>
            <p:nvPr/>
          </p:nvSpPr>
          <p:spPr>
            <a:xfrm>
              <a:off x="7243920" y="1681920"/>
              <a:ext cx="658080" cy="308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24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127" name="Rectangle 15"/>
            <p:cNvSpPr/>
            <p:nvPr/>
          </p:nvSpPr>
          <p:spPr>
            <a:xfrm>
              <a:off x="7902360" y="1681920"/>
              <a:ext cx="657720" cy="308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24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128" name="Rectangle 16"/>
            <p:cNvSpPr/>
            <p:nvPr/>
          </p:nvSpPr>
          <p:spPr>
            <a:xfrm>
              <a:off x="8560440" y="1681920"/>
              <a:ext cx="658080" cy="308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24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129" name="Rectangle 17"/>
            <p:cNvSpPr/>
            <p:nvPr/>
          </p:nvSpPr>
          <p:spPr>
            <a:xfrm>
              <a:off x="9218880" y="1681920"/>
              <a:ext cx="658080" cy="308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24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130" name="Groupe 25"/>
          <p:cNvGrpSpPr/>
          <p:nvPr/>
        </p:nvGrpSpPr>
        <p:grpSpPr>
          <a:xfrm>
            <a:off x="7236720" y="4257720"/>
            <a:ext cx="2633760" cy="1175760"/>
            <a:chOff x="7236720" y="4257720"/>
            <a:chExt cx="2633760" cy="1175760"/>
          </a:xfrm>
        </p:grpSpPr>
        <p:sp>
          <p:nvSpPr>
            <p:cNvPr id="131" name="Rectangle 26"/>
            <p:cNvSpPr/>
            <p:nvPr/>
          </p:nvSpPr>
          <p:spPr>
            <a:xfrm>
              <a:off x="7236720" y="4257720"/>
              <a:ext cx="2629800" cy="3218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 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2" name="Rectangle 27"/>
            <p:cNvSpPr/>
            <p:nvPr/>
          </p:nvSpPr>
          <p:spPr>
            <a:xfrm>
              <a:off x="8560440" y="4583160"/>
              <a:ext cx="664920" cy="321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…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3" name="Accolade fermante 28"/>
            <p:cNvSpPr/>
            <p:nvPr/>
          </p:nvSpPr>
          <p:spPr>
            <a:xfrm rot="5400000">
              <a:off x="8474040" y="3795120"/>
              <a:ext cx="160920" cy="242676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34" name="Rectangle 29"/>
            <p:cNvSpPr/>
            <p:nvPr/>
          </p:nvSpPr>
          <p:spPr>
            <a:xfrm>
              <a:off x="7236720" y="4580280"/>
              <a:ext cx="648720" cy="3222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35" name="Rectangle 30"/>
            <p:cNvSpPr/>
            <p:nvPr/>
          </p:nvSpPr>
          <p:spPr>
            <a:xfrm>
              <a:off x="8350200" y="5111640"/>
              <a:ext cx="402840" cy="321840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6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36" name="Rectangle 31"/>
            <p:cNvSpPr/>
            <p:nvPr/>
          </p:nvSpPr>
          <p:spPr>
            <a:xfrm>
              <a:off x="7880760" y="4580280"/>
              <a:ext cx="648720" cy="3222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37" name="Rectangle 32"/>
            <p:cNvSpPr/>
            <p:nvPr/>
          </p:nvSpPr>
          <p:spPr>
            <a:xfrm>
              <a:off x="9221760" y="4578480"/>
              <a:ext cx="648720" cy="3222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138" name="Ellipse 33"/>
          <p:cNvSpPr/>
          <p:nvPr/>
        </p:nvSpPr>
        <p:spPr>
          <a:xfrm>
            <a:off x="6616440" y="1493640"/>
            <a:ext cx="400680" cy="30060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0070c0"/>
                </a:solidFill>
                <a:latin typeface="Calibri"/>
              </a:rPr>
              <a:t>A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Ellipse 34"/>
          <p:cNvSpPr/>
          <p:nvPr/>
        </p:nvSpPr>
        <p:spPr>
          <a:xfrm>
            <a:off x="6613920" y="2896200"/>
            <a:ext cx="400680" cy="30060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0070c0"/>
                </a:solidFill>
                <a:latin typeface="Calibri"/>
              </a:rPr>
              <a:t>B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Ellipse 35"/>
          <p:cNvSpPr/>
          <p:nvPr/>
        </p:nvSpPr>
        <p:spPr>
          <a:xfrm>
            <a:off x="6663240" y="4419000"/>
            <a:ext cx="400680" cy="30060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0070c0"/>
                </a:solidFill>
                <a:latin typeface="Calibri"/>
              </a:rPr>
              <a:t>C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ZoneTexte 2"/>
          <p:cNvSpPr/>
          <p:nvPr/>
        </p:nvSpPr>
        <p:spPr>
          <a:xfrm>
            <a:off x="121680" y="4060800"/>
            <a:ext cx="4767480" cy="155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3.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 Papy a 738 timbres dans sa collection et son ami en a 472.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Combien de timbres ont-ils s’ils réunissent leurs collections ?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ZoneTexte 3"/>
          <p:cNvSpPr/>
          <p:nvPr/>
        </p:nvSpPr>
        <p:spPr>
          <a:xfrm>
            <a:off x="121680" y="2700720"/>
            <a:ext cx="451260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2.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 Le jardinier plante 4 rangées de 13 fleurs.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Combien de fleurs y a –t-il en tout ?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ZoneTexte 4"/>
          <p:cNvSpPr/>
          <p:nvPr/>
        </p:nvSpPr>
        <p:spPr>
          <a:xfrm>
            <a:off x="121680" y="1082520"/>
            <a:ext cx="4858920" cy="155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1.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 La ville installe un lampadaire tous les 10 mètres dans une rue qui mesure 320 mètres.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Combien y a-t-il de lampadaires ?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4" name="Connecteur droit avec flèche 5"/>
          <p:cNvCxnSpPr>
            <a:endCxn id="140" idx="2"/>
          </p:cNvCxnSpPr>
          <p:nvPr/>
        </p:nvCxnSpPr>
        <p:spPr>
          <a:xfrm>
            <a:off x="4313160" y="1697040"/>
            <a:ext cx="2350440" cy="2872800"/>
          </a:xfrm>
          <a:prstGeom prst="straightConnector1">
            <a:avLst/>
          </a:prstGeom>
          <a:ln w="38100">
            <a:solidFill>
              <a:srgbClr val="00cc00"/>
            </a:solidFill>
            <a:tailEnd len="med" type="triangle" w="med"/>
          </a:ln>
        </p:spPr>
      </p:cxnSp>
      <p:cxnSp>
        <p:nvCxnSpPr>
          <p:cNvPr id="145" name="Connecteur droit avec flèche 7"/>
          <p:cNvCxnSpPr>
            <a:endCxn id="138" idx="4"/>
          </p:cNvCxnSpPr>
          <p:nvPr/>
        </p:nvCxnSpPr>
        <p:spPr>
          <a:xfrm flipV="1">
            <a:off x="4507560" y="1794240"/>
            <a:ext cx="2309760" cy="1533240"/>
          </a:xfrm>
          <a:prstGeom prst="straightConnector1">
            <a:avLst/>
          </a:prstGeom>
          <a:ln w="38100">
            <a:solidFill>
              <a:srgbClr val="00cc00"/>
            </a:solidFill>
            <a:tailEnd len="med" type="triangle" w="med"/>
          </a:ln>
        </p:spPr>
      </p:cxnSp>
      <p:cxnSp>
        <p:nvCxnSpPr>
          <p:cNvPr id="146" name="Connecteur droit avec flèche 20"/>
          <p:cNvCxnSpPr>
            <a:endCxn id="139" idx="3"/>
          </p:cNvCxnSpPr>
          <p:nvPr/>
        </p:nvCxnSpPr>
        <p:spPr>
          <a:xfrm flipV="1">
            <a:off x="4407120" y="3152880"/>
            <a:ext cx="2265840" cy="1771200"/>
          </a:xfrm>
          <a:prstGeom prst="straightConnector1">
            <a:avLst/>
          </a:prstGeom>
          <a:ln w="38100">
            <a:solidFill>
              <a:srgbClr val="00cc00"/>
            </a:solidFill>
            <a:tailEnd len="med" type="triangle" w="med"/>
          </a:ln>
        </p:spPr>
      </p:cxnSp>
      <p:sp>
        <p:nvSpPr>
          <p:cNvPr id="147" name=""/>
          <p:cNvSpPr/>
          <p:nvPr/>
        </p:nvSpPr>
        <p:spPr>
          <a:xfrm>
            <a:off x="9214920" y="297360"/>
            <a:ext cx="853560" cy="3531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587520" y="163800"/>
            <a:ext cx="8693640" cy="6278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5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49" name="Groupe 4"/>
          <p:cNvGrpSpPr/>
          <p:nvPr/>
        </p:nvGrpSpPr>
        <p:grpSpPr>
          <a:xfrm>
            <a:off x="7110720" y="4606920"/>
            <a:ext cx="2633760" cy="618840"/>
            <a:chOff x="7110720" y="4606920"/>
            <a:chExt cx="2633760" cy="618840"/>
          </a:xfrm>
        </p:grpSpPr>
        <p:sp>
          <p:nvSpPr>
            <p:cNvPr id="150" name="Rectangle 23"/>
            <p:cNvSpPr/>
            <p:nvPr/>
          </p:nvSpPr>
          <p:spPr>
            <a:xfrm>
              <a:off x="7110720" y="4606920"/>
              <a:ext cx="2633760" cy="30924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</a:rPr>
                <a:t> 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1" name="Rectangle 24"/>
            <p:cNvSpPr/>
            <p:nvPr/>
          </p:nvSpPr>
          <p:spPr>
            <a:xfrm>
              <a:off x="7110720" y="4916520"/>
              <a:ext cx="1316880" cy="309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24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152" name="Rectangle 25"/>
            <p:cNvSpPr/>
            <p:nvPr/>
          </p:nvSpPr>
          <p:spPr>
            <a:xfrm>
              <a:off x="8425440" y="4916520"/>
              <a:ext cx="1316880" cy="309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24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153" name="Groupe 5"/>
          <p:cNvGrpSpPr/>
          <p:nvPr/>
        </p:nvGrpSpPr>
        <p:grpSpPr>
          <a:xfrm>
            <a:off x="7134840" y="1063080"/>
            <a:ext cx="2632680" cy="618120"/>
            <a:chOff x="7134840" y="1063080"/>
            <a:chExt cx="2632680" cy="618120"/>
          </a:xfrm>
        </p:grpSpPr>
        <p:sp>
          <p:nvSpPr>
            <p:cNvPr id="154" name="Rectangle 28"/>
            <p:cNvSpPr/>
            <p:nvPr/>
          </p:nvSpPr>
          <p:spPr>
            <a:xfrm>
              <a:off x="7134840" y="1063080"/>
              <a:ext cx="2632680" cy="30888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800" spc="-1" strike="noStrike">
                  <a:solidFill>
                    <a:srgbClr val="000000"/>
                  </a:solidFill>
                  <a:latin typeface="Calibri"/>
                </a:rPr>
                <a:t> 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5" name="Rectangle 33"/>
            <p:cNvSpPr/>
            <p:nvPr/>
          </p:nvSpPr>
          <p:spPr>
            <a:xfrm>
              <a:off x="7134840" y="1372320"/>
              <a:ext cx="658080" cy="308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24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156" name="Rectangle 34"/>
            <p:cNvSpPr/>
            <p:nvPr/>
          </p:nvSpPr>
          <p:spPr>
            <a:xfrm>
              <a:off x="7792920" y="1372320"/>
              <a:ext cx="657720" cy="308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24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157" name="Rectangle 35"/>
            <p:cNvSpPr/>
            <p:nvPr/>
          </p:nvSpPr>
          <p:spPr>
            <a:xfrm>
              <a:off x="8451000" y="1372320"/>
              <a:ext cx="658080" cy="308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24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158" name="Rectangle 36"/>
            <p:cNvSpPr/>
            <p:nvPr/>
          </p:nvSpPr>
          <p:spPr>
            <a:xfrm>
              <a:off x="9109440" y="1372320"/>
              <a:ext cx="658080" cy="308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24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159" name="Groupe 6"/>
          <p:cNvGrpSpPr/>
          <p:nvPr/>
        </p:nvGrpSpPr>
        <p:grpSpPr>
          <a:xfrm>
            <a:off x="7134840" y="2756160"/>
            <a:ext cx="2633760" cy="1175760"/>
            <a:chOff x="7134840" y="2756160"/>
            <a:chExt cx="2633760" cy="1175760"/>
          </a:xfrm>
        </p:grpSpPr>
        <p:sp>
          <p:nvSpPr>
            <p:cNvPr id="160" name="Rectangle 37"/>
            <p:cNvSpPr/>
            <p:nvPr/>
          </p:nvSpPr>
          <p:spPr>
            <a:xfrm>
              <a:off x="7134840" y="2756160"/>
              <a:ext cx="2629800" cy="3218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 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1" name="Rectangle 38"/>
            <p:cNvSpPr/>
            <p:nvPr/>
          </p:nvSpPr>
          <p:spPr>
            <a:xfrm>
              <a:off x="8458200" y="3081600"/>
              <a:ext cx="664920" cy="321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…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" name="Accolade fermante 2"/>
            <p:cNvSpPr/>
            <p:nvPr/>
          </p:nvSpPr>
          <p:spPr>
            <a:xfrm rot="5400000">
              <a:off x="8372160" y="2293200"/>
              <a:ext cx="160920" cy="242676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63" name="Rectangle 39"/>
            <p:cNvSpPr/>
            <p:nvPr/>
          </p:nvSpPr>
          <p:spPr>
            <a:xfrm>
              <a:off x="7134840" y="3078360"/>
              <a:ext cx="648720" cy="3222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64" name="Rectangle 40"/>
            <p:cNvSpPr/>
            <p:nvPr/>
          </p:nvSpPr>
          <p:spPr>
            <a:xfrm>
              <a:off x="8248320" y="3610080"/>
              <a:ext cx="402840" cy="321840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6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65" name="Rectangle 41"/>
            <p:cNvSpPr/>
            <p:nvPr/>
          </p:nvSpPr>
          <p:spPr>
            <a:xfrm>
              <a:off x="7778880" y="3078360"/>
              <a:ext cx="648720" cy="3222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66" name="Rectangle 42"/>
            <p:cNvSpPr/>
            <p:nvPr/>
          </p:nvSpPr>
          <p:spPr>
            <a:xfrm>
              <a:off x="9119880" y="3076920"/>
              <a:ext cx="648720" cy="3222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167" name="Ellipse 4"/>
          <p:cNvSpPr/>
          <p:nvPr/>
        </p:nvSpPr>
        <p:spPr>
          <a:xfrm>
            <a:off x="6616440" y="1493640"/>
            <a:ext cx="400680" cy="30060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0070c0"/>
                </a:solidFill>
                <a:latin typeface="Calibri"/>
              </a:rPr>
              <a:t>A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Ellipse 5"/>
          <p:cNvSpPr/>
          <p:nvPr/>
        </p:nvSpPr>
        <p:spPr>
          <a:xfrm>
            <a:off x="6613920" y="2896200"/>
            <a:ext cx="400680" cy="30060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0070c0"/>
                </a:solidFill>
                <a:latin typeface="Calibri"/>
              </a:rPr>
              <a:t>B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Ellipse 6"/>
          <p:cNvSpPr/>
          <p:nvPr/>
        </p:nvSpPr>
        <p:spPr>
          <a:xfrm>
            <a:off x="6663240" y="4419000"/>
            <a:ext cx="400680" cy="30060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0070c0"/>
                </a:solidFill>
                <a:latin typeface="Calibri"/>
              </a:rPr>
              <a:t>C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ZoneTexte 7"/>
          <p:cNvSpPr/>
          <p:nvPr/>
        </p:nvSpPr>
        <p:spPr>
          <a:xfrm>
            <a:off x="121680" y="818280"/>
            <a:ext cx="47674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</a:rPr>
              <a:t>1.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 Papy a 7 238 timbres dans sa collection et son ami en a 4 972. </a:t>
            </a:r>
            <a:r>
              <a:rPr b="1" lang="fr-FR" sz="2000" spc="-1" strike="noStrike">
                <a:solidFill>
                  <a:srgbClr val="000000"/>
                </a:solidFill>
                <a:latin typeface="Calibri"/>
              </a:rPr>
              <a:t>Combien de timbres ont-ils s’ils réunissent leurs collections ? 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ZoneTexte 8"/>
          <p:cNvSpPr/>
          <p:nvPr/>
        </p:nvSpPr>
        <p:spPr>
          <a:xfrm>
            <a:off x="112320" y="2587680"/>
            <a:ext cx="47214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</a:rPr>
              <a:t>2.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 J’achète 4 lots de 12 boites de pâté pour chien de 85 g la boite. 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</a:rPr>
              <a:t>Quelle quantité de nourriture y a-t-il ? 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ZoneTexte 9"/>
          <p:cNvSpPr/>
          <p:nvPr/>
        </p:nvSpPr>
        <p:spPr>
          <a:xfrm>
            <a:off x="113760" y="4035960"/>
            <a:ext cx="485892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</a:rPr>
              <a:t>3.</a:t>
            </a: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 La ville installe un lampadaire tous les 7,5 mètres dans une rue qui mesure 75 mètres.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000" spc="-1" strike="noStrike">
                <a:solidFill>
                  <a:srgbClr val="000000"/>
                </a:solidFill>
                <a:latin typeface="Calibri"/>
              </a:rPr>
              <a:t>Combien y a-t-il de lampadaires ?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73" name="Connecteur droit avec flèche 4"/>
          <p:cNvCxnSpPr>
            <a:endCxn id="169" idx="2"/>
          </p:cNvCxnSpPr>
          <p:nvPr/>
        </p:nvCxnSpPr>
        <p:spPr>
          <a:xfrm>
            <a:off x="4604400" y="2137680"/>
            <a:ext cx="2059200" cy="2432160"/>
          </a:xfrm>
          <a:prstGeom prst="straightConnector1">
            <a:avLst/>
          </a:prstGeom>
          <a:ln w="38100">
            <a:solidFill>
              <a:srgbClr val="00cc00"/>
            </a:solidFill>
            <a:tailEnd len="med" type="triangle" w="med"/>
          </a:ln>
        </p:spPr>
      </p:cxnSp>
      <p:cxnSp>
        <p:nvCxnSpPr>
          <p:cNvPr id="174" name="Connecteur droit avec flèche 6"/>
          <p:cNvCxnSpPr>
            <a:endCxn id="167" idx="2"/>
          </p:cNvCxnSpPr>
          <p:nvPr/>
        </p:nvCxnSpPr>
        <p:spPr>
          <a:xfrm flipV="1">
            <a:off x="4527720" y="1644120"/>
            <a:ext cx="2089080" cy="1535760"/>
          </a:xfrm>
          <a:prstGeom prst="straightConnector1">
            <a:avLst/>
          </a:prstGeom>
          <a:ln w="38100">
            <a:solidFill>
              <a:srgbClr val="00cc00"/>
            </a:solidFill>
            <a:tailEnd len="med" type="triangle" w="med"/>
          </a:ln>
        </p:spPr>
      </p:cxnSp>
      <p:cxnSp>
        <p:nvCxnSpPr>
          <p:cNvPr id="175" name="Connecteur droit avec flèche 8"/>
          <p:cNvCxnSpPr>
            <a:endCxn id="168" idx="3"/>
          </p:cNvCxnSpPr>
          <p:nvPr/>
        </p:nvCxnSpPr>
        <p:spPr>
          <a:xfrm flipV="1">
            <a:off x="4728960" y="3152880"/>
            <a:ext cx="1944000" cy="1683720"/>
          </a:xfrm>
          <a:prstGeom prst="straightConnector1">
            <a:avLst/>
          </a:prstGeom>
          <a:ln w="38100">
            <a:solidFill>
              <a:srgbClr val="00cc00"/>
            </a:solidFill>
            <a:tailEnd len="med" type="triangle" w="med"/>
          </a:ln>
        </p:spPr>
      </p:cxnSp>
      <p:sp>
        <p:nvSpPr>
          <p:cNvPr id="176" name=""/>
          <p:cNvSpPr/>
          <p:nvPr/>
        </p:nvSpPr>
        <p:spPr>
          <a:xfrm>
            <a:off x="9202320" y="281160"/>
            <a:ext cx="866160" cy="3697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" dur="indefinite" restart="never" nodeType="tmRoot">
          <p:childTnLst>
            <p:seq>
              <p:cTn id="19" dur="indefinite" nodeType="mainSeq">
                <p:childTnLst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</TotalTime>
  <Application>LibreOffice/7.4.3.2$Windows_X86_64 LibreOffice_project/1048a8393ae2eeec98dff31b5c133c5f1d08b890</Application>
  <AppVersion>15.0000</AppVersion>
  <Words>171</Words>
  <Paragraphs>25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2026-02-07T14:11:25Z</dcterms:modified>
  <cp:revision>107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3</vt:i4>
  </property>
</Properties>
</file>